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3" r:id="rId3"/>
    <p:sldId id="291" r:id="rId4"/>
    <p:sldId id="290" r:id="rId5"/>
    <p:sldId id="299" r:id="rId6"/>
    <p:sldId id="283" r:id="rId7"/>
    <p:sldId id="284" r:id="rId8"/>
    <p:sldId id="272" r:id="rId9"/>
  </p:sldIdLst>
  <p:sldSz cx="9144000" cy="5143500" type="screen16x9"/>
  <p:notesSz cx="6669088" cy="9753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07" autoAdjust="0"/>
  </p:normalViewPr>
  <p:slideViewPr>
    <p:cSldViewPr snapToGrid="0" snapToObjects="1">
      <p:cViewPr varScale="1">
        <p:scale>
          <a:sx n="113" d="100"/>
          <a:sy n="113" d="100"/>
        </p:scale>
        <p:origin x="586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501E2-3EB7-480C-BF6A-1CEAB9979379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7A6E4-4A6A-477B-A5D2-875454F9B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5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9E6F1-6AD7-496D-A973-7370BC5EEA3F}" type="datetimeFigureOut">
              <a:rPr lang="en-GB" smtClean="0"/>
              <a:t>17/03/2025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94238"/>
            <a:ext cx="5335588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ABC1C-243E-44C4-95F7-9A5FEAFCA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2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329-F479-9041-A746-EFC5FE494DA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590-6C2F-D742-8DE5-11318624B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5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329-F479-9041-A746-EFC5FE494DA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590-6C2F-D742-8DE5-11318624B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8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329-F479-9041-A746-EFC5FE494DA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590-6C2F-D742-8DE5-11318624B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8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329-F479-9041-A746-EFC5FE494DA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590-6C2F-D742-8DE5-11318624B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6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329-F479-9041-A746-EFC5FE494DA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590-6C2F-D742-8DE5-11318624B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329-F479-9041-A746-EFC5FE494DA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590-6C2F-D742-8DE5-11318624B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0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329-F479-9041-A746-EFC5FE494DA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590-6C2F-D742-8DE5-11318624B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329-F479-9041-A746-EFC5FE494DA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590-6C2F-D742-8DE5-11318624B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5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329-F479-9041-A746-EFC5FE494DA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590-6C2F-D742-8DE5-11318624B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329-F479-9041-A746-EFC5FE494DA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590-6C2F-D742-8DE5-11318624B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5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D329-F479-9041-A746-EFC5FE494DA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590-6C2F-D742-8DE5-11318624B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0D329-F479-9041-A746-EFC5FE494DAC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74590-6C2F-D742-8DE5-11318624B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8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br01.safelinks.protection.outlook.com/?url=http%3A%2F%2Fwww.stoploansharkswales.co.uk%2F&amp;data=05%7C01%7Crydevans%40valeofglamorgan.gov.uk%7C196e9000c2b046def9f208daa2c2edc3%7Ce399d3bb38ed469691cf79851dbf55ec%7C0%7C0%7C638001255331694987%7CUnknown%7CTWFpbGZsb3d8eyJWIjoiMC4wLjAwMDAiLCJQIjoiV2luMzIiLCJBTiI6Ik1haWwiLCJXVCI6Mn0%3D%7C3000%7C%7C%7C&amp;sdata=8gl6vXIuWGORlmGfI3VHTJQ9OIxHTKKhmXK%2FW9sJlVo%3D&amp;reserved=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1280"/>
            <a:ext cx="9190853" cy="522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1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45"/>
            <a:ext cx="9144000" cy="5198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0458" y="111336"/>
            <a:ext cx="461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Definition of a Loan Shark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68" y="1055729"/>
            <a:ext cx="7344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 ‘loan shark’ is anyone who is lending money without having the authority required by the Financial Services and Markets Act 2000.</a:t>
            </a:r>
          </a:p>
          <a:p>
            <a:pPr>
              <a:buFont typeface="Wingdings 2" pitchFamily="18" charset="2"/>
              <a:buNone/>
            </a:pPr>
            <a:endParaRPr lang="en-GB" sz="24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These authorities are issued by the Financial Conduct Authority to individuals or companies whom they believe are ‘fit and proper’.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380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020C-F05A-4FA0-E2CF-28682B77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A732373-E24F-4399-0D42-00F4B2166C6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949171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33723" imgH="6415677" progId="Acrobat.Document.DC">
                  <p:embed/>
                </p:oleObj>
              </mc:Choice>
              <mc:Fallback>
                <p:oleObj name="Acrobat Document" r:id="rId2" imgW="4533723" imgH="641567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11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43"/>
            <a:ext cx="9144000" cy="5198145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552362" y="41744"/>
            <a:ext cx="7372438" cy="929316"/>
          </a:xfrm>
          <a:noFill/>
          <a:ln/>
        </p:spPr>
        <p:txBody>
          <a:bodyPr>
            <a:normAutofit/>
          </a:bodyPr>
          <a:lstStyle/>
          <a:p>
            <a:r>
              <a:rPr lang="en-GB" sz="3200" b="1" dirty="0"/>
              <a:t>Look Out For…</a:t>
            </a:r>
            <a:endParaRPr lang="en-GB" sz="3200" b="1" dirty="0">
              <a:latin typeface="+mn-lt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5988" y="1099930"/>
            <a:ext cx="7344816" cy="3087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Loans from ‘family/friends’ with no paperwork</a:t>
            </a:r>
          </a:p>
          <a:p>
            <a:r>
              <a:rPr lang="en-GB" sz="2400" dirty="0"/>
              <a:t>A regular unexplained payment/outgoing</a:t>
            </a:r>
          </a:p>
          <a:p>
            <a:r>
              <a:rPr lang="en-GB" sz="2400" dirty="0"/>
              <a:t>Income/expenditure doesn’t add up</a:t>
            </a:r>
          </a:p>
          <a:p>
            <a:r>
              <a:rPr lang="en-GB" sz="2400" dirty="0"/>
              <a:t>Arrears – lump sum payments</a:t>
            </a:r>
          </a:p>
          <a:p>
            <a:r>
              <a:rPr lang="en-GB" sz="2400" dirty="0"/>
              <a:t>Changes in behaviour or personality</a:t>
            </a:r>
          </a:p>
          <a:p>
            <a:r>
              <a:rPr lang="en-GB" sz="2400" dirty="0"/>
              <a:t>Fear of lender</a:t>
            </a:r>
          </a:p>
          <a:p>
            <a:r>
              <a:rPr lang="en-GB" sz="2400" dirty="0"/>
              <a:t>Excessive foodbank usage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1E062A3-1C76-4D18-E869-3F69D4419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38" y="47027"/>
            <a:ext cx="1156497" cy="103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101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98145"/>
          </a:xfrm>
          <a:prstGeom prst="rect">
            <a:avLst/>
          </a:prstGeom>
        </p:spPr>
      </p:pic>
      <p:sp>
        <p:nvSpPr>
          <p:cNvPr id="3" name="Rectangle 2"/>
          <p:cNvSpPr>
            <a:spLocks noGrp="1"/>
          </p:cNvSpPr>
          <p:nvPr>
            <p:ph type="title"/>
          </p:nvPr>
        </p:nvSpPr>
        <p:spPr>
          <a:xfrm>
            <a:off x="-50800" y="25400"/>
            <a:ext cx="8470901" cy="849314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solidFill>
                  <a:schemeClr val="accent1"/>
                </a:solidFill>
              </a:rPr>
              <a:t> 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Tabitha Richardson</a:t>
            </a:r>
            <a:endParaRPr lang="en-GB" sz="4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0" y="785308"/>
            <a:ext cx="9144000" cy="3831143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GB" sz="24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5600" dirty="0">
                <a:latin typeface="Constantia" panose="02030602050306030303" pitchFamily="18" charset="0"/>
                <a:cs typeface="Arial" panose="020B0604020202020204" pitchFamily="34" charset="0"/>
              </a:rPr>
              <a:t>Operated in Newport as a loan shark for 20 years preying on vulnerable neighbours.</a:t>
            </a:r>
          </a:p>
          <a:p>
            <a:pPr marL="0" indent="0">
              <a:lnSpc>
                <a:spcPct val="90000"/>
              </a:lnSpc>
              <a:buNone/>
            </a:pPr>
            <a:endParaRPr lang="en-GB" sz="56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5600" dirty="0">
                <a:latin typeface="Constantia" panose="02030602050306030303" pitchFamily="18" charset="0"/>
                <a:cs typeface="Arial" panose="020B0604020202020204" pitchFamily="34" charset="0"/>
              </a:rPr>
              <a:t>Charged £400 on every £1000 lent.</a:t>
            </a:r>
          </a:p>
          <a:p>
            <a:pPr marL="0" indent="0">
              <a:lnSpc>
                <a:spcPct val="90000"/>
              </a:lnSpc>
              <a:buNone/>
            </a:pPr>
            <a:endParaRPr lang="en-GB" sz="56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5600" dirty="0">
                <a:latin typeface="Constantia" panose="02030602050306030303" pitchFamily="18" charset="0"/>
                <a:cs typeface="Arial" panose="020B0604020202020204" pitchFamily="34" charset="0"/>
              </a:rPr>
              <a:t>Case initiated by concerned family member whose aunt and uncle were trying to live off £100 a month.</a:t>
            </a:r>
          </a:p>
          <a:p>
            <a:pPr marL="0" indent="0">
              <a:lnSpc>
                <a:spcPct val="90000"/>
              </a:lnSpc>
              <a:buNone/>
            </a:pPr>
            <a:endParaRPr lang="en-GB" sz="56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5600" dirty="0">
                <a:latin typeface="Constantia" panose="02030602050306030303" pitchFamily="18" charset="0"/>
                <a:cs typeface="Arial" panose="020B0604020202020204" pitchFamily="34" charset="0"/>
              </a:rPr>
              <a:t>£6,000 seized from a safe as well as loan books and records.</a:t>
            </a:r>
          </a:p>
          <a:p>
            <a:pPr marL="0" indent="0">
              <a:lnSpc>
                <a:spcPct val="90000"/>
              </a:lnSpc>
              <a:buNone/>
            </a:pPr>
            <a:endParaRPr lang="en-GB" sz="56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5600" dirty="0">
                <a:latin typeface="Constantia" panose="02030602050306030303" pitchFamily="18" charset="0"/>
                <a:cs typeface="Arial" panose="020B0604020202020204" pitchFamily="34" charset="0"/>
              </a:rPr>
              <a:t>Pleaded guilty to Illegal money lending, money laundering. </a:t>
            </a:r>
          </a:p>
          <a:p>
            <a:pPr marL="0" indent="0">
              <a:lnSpc>
                <a:spcPct val="90000"/>
              </a:lnSpc>
              <a:buNone/>
            </a:pPr>
            <a:endParaRPr lang="en-GB" sz="56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5600" dirty="0">
                <a:latin typeface="Constantia" panose="02030602050306030303" pitchFamily="18" charset="0"/>
                <a:cs typeface="Arial" panose="020B0604020202020204" pitchFamily="34" charset="0"/>
              </a:rPr>
              <a:t>Sentenced to 2 years imprisonment, suspended for 2 years.</a:t>
            </a:r>
          </a:p>
          <a:p>
            <a:pPr>
              <a:lnSpc>
                <a:spcPct val="90000"/>
              </a:lnSpc>
            </a:pPr>
            <a:endParaRPr lang="en-GB" sz="5600" dirty="0">
              <a:solidFill>
                <a:prstClr val="black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5600" dirty="0">
                <a:solidFill>
                  <a:prstClr val="black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Total POCA - </a:t>
            </a:r>
            <a:r>
              <a:rPr lang="en-GB" sz="6000" dirty="0">
                <a:solidFill>
                  <a:prstClr val="black"/>
                </a:solidFill>
              </a:rPr>
              <a:t>£173,195.92 &amp; 12,000 costs with a total of £35,258 in compensation, one couple receiving £32,000. </a:t>
            </a:r>
          </a:p>
          <a:p>
            <a:pPr>
              <a:lnSpc>
                <a:spcPct val="90000"/>
              </a:lnSpc>
            </a:pPr>
            <a:endParaRPr lang="en-GB" sz="56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r>
              <a:rPr lang="en-GB" sz="5600" dirty="0">
                <a:latin typeface="Constantia" panose="02030602050306030303" pitchFamily="18" charset="0"/>
              </a:rPr>
              <a:t>'Your interest charges kept them in a 'cycle of debt' and were exploiting them for profit. You told probation you were doing people a favour and helping them out and were not out to make profit for yourself.</a:t>
            </a:r>
          </a:p>
          <a:p>
            <a:pPr marL="0" indent="0">
              <a:buNone/>
            </a:pPr>
            <a:endParaRPr lang="en-GB" sz="5600" dirty="0">
              <a:latin typeface="Constantia" panose="02030602050306030303" pitchFamily="18" charset="0"/>
            </a:endParaRPr>
          </a:p>
          <a:p>
            <a:r>
              <a:rPr lang="en-GB" sz="5600" dirty="0">
                <a:latin typeface="Constantia" panose="02030602050306030303" pitchFamily="18" charset="0"/>
              </a:rPr>
              <a:t>Was told she had avoided an immediate custodial sentence 'by a whisker' partly due to her age. </a:t>
            </a:r>
          </a:p>
          <a:p>
            <a:pPr>
              <a:lnSpc>
                <a:spcPct val="90000"/>
              </a:lnSpc>
            </a:pPr>
            <a:endParaRPr lang="en-GB" sz="64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sz="64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GB" sz="2400" dirty="0"/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GB" sz="2800" dirty="0"/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96E5E-62AB-E1A6-C094-A0D35CCC9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6" y="25401"/>
            <a:ext cx="2068284" cy="160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45"/>
            <a:ext cx="9144000" cy="5198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313" y="111336"/>
            <a:ext cx="663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Intelligence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68" y="1055729"/>
            <a:ext cx="734483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In the 1</a:t>
            </a:r>
            <a:r>
              <a:rPr lang="en-GB" baseline="300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Instance please support  victims to call us themselves.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In that moment victims are emboldened and likely to take action. If they are given a number to take away, that “will” to do something about their situation can be lost.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Due to the fear and intimidation, victims are not happy to contact us themselves - Encourage the victim to allow you to contact us on their behalf and act as an intermediary.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Victim wants to remain anonymous – Report any information via hotline.</a:t>
            </a:r>
          </a:p>
          <a:p>
            <a:endParaRPr lang="en-GB" dirty="0"/>
          </a:p>
          <a:p>
            <a:pPr>
              <a:buFont typeface="Wingdings 2" pitchFamily="18" charset="2"/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910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45"/>
            <a:ext cx="9144000" cy="5198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313" y="111336"/>
            <a:ext cx="663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Key Questions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68" y="1055729"/>
            <a:ext cx="734483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Name – Nickname, first name, surname.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Address – Home address, community area operate in.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Distinguishing features - Height, weight race, age, hair, tattoos.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Telephone Numbers.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Vehicle – Make, model, colour, REG number.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How they operate – Book, collections, days/times.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Loan details – Amounts, interest, threats paperwork.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89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45"/>
            <a:ext cx="9144000" cy="5198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313" y="111336"/>
            <a:ext cx="663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Contact Details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68" y="1055729"/>
            <a:ext cx="73448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Absolutely anyone can phone in with Loan Shark information – a victim, advice worker, local resident, police officer, neighbour...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Strictest of confidence, not used in courts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Anonymous - you don’t have to give your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0300 123 33 11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stoploansharkswales@valeofglamorgan.gov.uk</a:t>
            </a:r>
          </a:p>
          <a:p>
            <a:pPr algn="ctr"/>
            <a:r>
              <a:rPr lang="en-GB" sz="2400" u="sng" dirty="0">
                <a:hlinkClick r:id="rId3"/>
              </a:rPr>
              <a:t>www.stoploansharkswales.co.uk</a:t>
            </a:r>
            <a:r>
              <a:rPr lang="en-GB" sz="2400" dirty="0"/>
              <a:t> </a:t>
            </a:r>
            <a:endParaRPr lang="en-GB" sz="2400" dirty="0">
              <a:solidFill>
                <a:srgbClr val="FF0000"/>
              </a:solidFill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www.facebook.com/stoploansharkwales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>
              <a:buFont typeface="Wingdings 2" pitchFamily="18" charset="2"/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027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495</Words>
  <Application>Microsoft Office PowerPoint</Application>
  <PresentationFormat>On-screen Show (16:9)</PresentationFormat>
  <Paragraphs>74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Constantia</vt:lpstr>
      <vt:lpstr>Wingdings 2</vt:lpstr>
      <vt:lpstr>Office Theme</vt:lpstr>
      <vt:lpstr>Acrobat Document</vt:lpstr>
      <vt:lpstr>PowerPoint Presentation</vt:lpstr>
      <vt:lpstr>PowerPoint Presentation</vt:lpstr>
      <vt:lpstr>PowerPoint Presentation</vt:lpstr>
      <vt:lpstr>Look Out For…</vt:lpstr>
      <vt:lpstr>  Tabitha Richardson</vt:lpstr>
      <vt:lpstr>PowerPoint Presentation</vt:lpstr>
      <vt:lpstr>PowerPoint Presentation</vt:lpstr>
      <vt:lpstr>PowerPoint Presentation</vt:lpstr>
    </vt:vector>
  </TitlesOfParts>
  <Company>Cardiff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Hennessey</dc:creator>
  <cp:lastModifiedBy>Evans, Ryan D</cp:lastModifiedBy>
  <cp:revision>39</cp:revision>
  <cp:lastPrinted>2023-09-05T09:18:19Z</cp:lastPrinted>
  <dcterms:created xsi:type="dcterms:W3CDTF">2022-04-28T13:53:19Z</dcterms:created>
  <dcterms:modified xsi:type="dcterms:W3CDTF">2025-03-17T11:12:59Z</dcterms:modified>
</cp:coreProperties>
</file>